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325" r:id="rId2"/>
    <p:sldId id="396" r:id="rId3"/>
    <p:sldId id="418" r:id="rId4"/>
    <p:sldId id="397" r:id="rId5"/>
    <p:sldId id="406" r:id="rId6"/>
    <p:sldId id="416" r:id="rId7"/>
    <p:sldId id="415" r:id="rId8"/>
    <p:sldId id="402" r:id="rId9"/>
    <p:sldId id="409" r:id="rId10"/>
    <p:sldId id="400" r:id="rId11"/>
    <p:sldId id="417" r:id="rId12"/>
    <p:sldId id="419" r:id="rId13"/>
    <p:sldId id="401" r:id="rId14"/>
    <p:sldId id="403" r:id="rId15"/>
    <p:sldId id="324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E4584"/>
    <a:srgbClr val="0B79BD"/>
    <a:srgbClr val="003399"/>
    <a:srgbClr val="CC3300"/>
    <a:srgbClr val="28517A"/>
    <a:srgbClr val="162C42"/>
    <a:srgbClr val="336699"/>
    <a:srgbClr val="397BCB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1295" autoAdjust="0"/>
  </p:normalViewPr>
  <p:slideViewPr>
    <p:cSldViewPr>
      <p:cViewPr>
        <p:scale>
          <a:sx n="110" d="100"/>
          <a:sy n="110" d="100"/>
        </p:scale>
        <p:origin x="-180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 smtClean="0">
                <a:solidFill>
                  <a:schemeClr val="tx1"/>
                </a:solidFill>
              </a:rPr>
              <a:t>2022</a:t>
            </a:r>
            <a:r>
              <a:rPr lang="ru-RU" b="0" baseline="0" dirty="0" smtClean="0">
                <a:solidFill>
                  <a:schemeClr val="tx1"/>
                </a:solidFill>
              </a:rPr>
              <a:t> год</a:t>
            </a:r>
            <a:endParaRPr lang="ru-RU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3538935448923962E-2"/>
          <c:y val="0.8667366595007336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6-42FA-959A-172FFADC623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6-42FA-959A-172FFADC623A}"/>
              </c:ext>
            </c:extLst>
          </c:dPt>
          <c:dLbls>
            <c:dLbl>
              <c:idx val="2"/>
              <c:layout>
                <c:manualLayout>
                  <c:x val="-0.23168151246719168"/>
                  <c:y val="-0.105649606299212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06-42FA-959A-172FFADC623A}"/>
                </c:ext>
              </c:extLst>
            </c:dLbl>
            <c:dLbl>
              <c:idx val="3"/>
              <c:layout>
                <c:manualLayout>
                  <c:x val="0.22648646653543308"/>
                  <c:y val="-0.1118996062992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06-42FA-959A-172FFADC6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и значительный</c:v>
                </c:pt>
                <c:pt idx="1">
                  <c:v>средний</c:v>
                </c:pt>
                <c:pt idx="2">
                  <c:v>умеренный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75</c:v>
                </c:pt>
                <c:pt idx="2">
                  <c:v>814</c:v>
                </c:pt>
                <c:pt idx="3">
                  <c:v>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6-42FA-959A-172FFADC62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>
                <a:solidFill>
                  <a:schemeClr val="tx1"/>
                </a:solidFill>
              </a:rPr>
              <a:t>2023 </a:t>
            </a:r>
            <a:r>
              <a:rPr lang="ru-RU" b="0" dirty="0" smtClean="0">
                <a:solidFill>
                  <a:schemeClr val="tx1"/>
                </a:solidFill>
              </a:rPr>
              <a:t>год</a:t>
            </a:r>
            <a:endParaRPr lang="ru-RU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71223660008852618"/>
          <c:y val="0.73807909970145591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21007662334386"/>
          <c:y val="0.20276472581801586"/>
          <c:w val="0.71480423320467212"/>
          <c:h val="0.5399822116784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2-4669-84E9-C3C295FF0EF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2-4669-84E9-C3C295FF0EF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2-4669-84E9-C3C295FF0E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2-4669-84E9-C3C295FF0EF5}"/>
              </c:ext>
            </c:extLst>
          </c:dPt>
          <c:dLbls>
            <c:dLbl>
              <c:idx val="2"/>
              <c:layout>
                <c:manualLayout>
                  <c:x val="-0.17126492782152231"/>
                  <c:y val="-0.258774606299212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02-4669-84E9-C3C295FF0EF5}"/>
                </c:ext>
              </c:extLst>
            </c:dLbl>
            <c:dLbl>
              <c:idx val="3"/>
              <c:layout>
                <c:manualLayout>
                  <c:x val="6.1903215223097115E-2"/>
                  <c:y val="9.4350393700787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02-4669-84E9-C3C295FF0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и значительный</c:v>
                </c:pt>
                <c:pt idx="1">
                  <c:v>средний</c:v>
                </c:pt>
                <c:pt idx="2">
                  <c:v>умеренный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963</c:v>
                </c:pt>
                <c:pt idx="3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2-4669-84E9-C3C295FF0EF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66321253340100106"/>
          <c:w val="0.38139708024007585"/>
          <c:h val="0.33166832146026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622812773403322E-2"/>
          <c:y val="3.0089453518885669E-2"/>
          <c:w val="0.75051323272090986"/>
          <c:h val="0.881423400550711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класс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14-40B3-8093-7459C3DD78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класс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14-40B3-8093-7459C3DD78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класс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14-40B3-8093-7459C3DD78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 класс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14-40B3-8093-7459C3DD78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15500160"/>
        <c:axId val="115501696"/>
        <c:axId val="0"/>
      </c:bar3DChart>
      <c:catAx>
        <c:axId val="11550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501696"/>
        <c:crosses val="autoZero"/>
        <c:auto val="1"/>
        <c:lblAlgn val="ctr"/>
        <c:lblOffset val="100"/>
        <c:noMultiLvlLbl val="0"/>
      </c:catAx>
      <c:valAx>
        <c:axId val="11550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71035804611813"/>
          <c:y val="0.46834076588861734"/>
          <c:w val="0.15946885920238554"/>
          <c:h val="0.434630631580248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23484016179267E-2"/>
          <c:y val="2.8406333463618004E-2"/>
          <c:w val="0.86041082883794806"/>
          <c:h val="0.717892767572145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58E-3"/>
                  <c:y val="-1.292668230082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034134584066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68269168132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правила эксплуатации ГТС </c:v>
                </c:pt>
                <c:pt idx="1">
                  <c:v>разрешение на эксплуатацию ГТС </c:v>
                </c:pt>
                <c:pt idx="2">
                  <c:v>декларация безопасности ГТС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37-4579-9086-07457FF6A5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6588033428355E-2"/>
                  <c:y val="-1.80973552211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21960111427348E-3"/>
                  <c:y val="-2.068269168132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30490027856987E-2"/>
                  <c:y val="-1.551201876099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правила эксплуатации ГТС </c:v>
                </c:pt>
                <c:pt idx="1">
                  <c:v>разрешение на эксплуатацию ГТС </c:v>
                </c:pt>
                <c:pt idx="2">
                  <c:v>декларация безопасности ГТС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37-4579-9086-07457FF6A5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2022285589E-2"/>
                  <c:y val="-1.034134584066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60980055713973E-3"/>
                  <c:y val="-5.1706729203309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2"/>
                  <c:y val="-2.068269168132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правила эксплуатации ГТС </c:v>
                </c:pt>
                <c:pt idx="1">
                  <c:v>разрешение на эксплуатацию ГТС </c:v>
                </c:pt>
                <c:pt idx="2">
                  <c:v>декларация безопасности ГТС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37-4579-9086-07457FF6A5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394432"/>
        <c:axId val="115395968"/>
        <c:axId val="0"/>
      </c:bar3DChart>
      <c:catAx>
        <c:axId val="11539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395968"/>
        <c:crosses val="autoZero"/>
        <c:auto val="0"/>
        <c:lblAlgn val="ctr"/>
        <c:lblOffset val="100"/>
        <c:noMultiLvlLbl val="0"/>
      </c:catAx>
      <c:valAx>
        <c:axId val="115395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39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64225168396931"/>
          <c:y val="7.1620334180183695E-2"/>
          <c:w val="0.1698256520880396"/>
          <c:h val="0.18259722493648622"/>
        </c:manualLayout>
      </c:layout>
      <c:overlay val="0"/>
      <c:txPr>
        <a:bodyPr rot="0" vert="horz"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29368816184024"/>
          <c:y val="2.6914640657210928E-2"/>
          <c:w val="0.49257688845904318"/>
          <c:h val="0.88759119357108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поднадзорных ГТС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32165527151402E-3"/>
                  <c:y val="-1.53815471494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70-49BD-89E6-A334CFED4C05}"/>
                </c:ext>
              </c:extLst>
            </c:dLbl>
            <c:dLbl>
              <c:idx val="1"/>
              <c:layout>
                <c:manualLayout>
                  <c:x val="-2.8912998737844631E-3"/>
                  <c:y val="-1.628024236623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0-49BD-89E6-A334CFED4C05}"/>
                </c:ext>
              </c:extLst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70-49BD-89E6-A334CFED4C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бесхозяйные ГТС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11227614693377E-2"/>
                  <c:y val="-1.794513834106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70-49BD-89E6-A334CFED4C05}"/>
                </c:ext>
              </c:extLst>
            </c:dLbl>
            <c:dLbl>
              <c:idx val="1"/>
              <c:layout>
                <c:manualLayout>
                  <c:x val="3.1804234620533237E-2"/>
                  <c:y val="-1.568110378951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70-49BD-89E6-A334CFED4C05}"/>
                </c:ext>
              </c:extLst>
            </c:dLbl>
            <c:dLbl>
              <c:idx val="2"/>
              <c:layout>
                <c:manualLayout>
                  <c:x val="5.493469760190587E-2"/>
                  <c:y val="-2.7133737277054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0-49BD-89E6-A334CFED4C05}"/>
                </c:ext>
              </c:extLst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70-49BD-89E6-A334CFED4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58912"/>
        <c:axId val="115960448"/>
        <c:axId val="0"/>
      </c:bar3DChart>
      <c:catAx>
        <c:axId val="11595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60448"/>
        <c:crosses val="autoZero"/>
        <c:auto val="1"/>
        <c:lblAlgn val="ctr"/>
        <c:lblOffset val="100"/>
        <c:noMultiLvlLbl val="0"/>
      </c:catAx>
      <c:valAx>
        <c:axId val="115960448"/>
        <c:scaling>
          <c:orientation val="minMax"/>
          <c:max val="1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5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7334982922695"/>
          <c:y val="0.43076135830586726"/>
          <c:w val="0.3093873470232672"/>
          <c:h val="0.2227700008641015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паспортов готовности</a:t>
            </a:r>
          </a:p>
        </c:rich>
      </c:tx>
      <c:layout>
        <c:manualLayout>
          <c:xMode val="edge"/>
          <c:yMode val="edge"/>
          <c:x val="0.16018494752179516"/>
          <c:y val="3.2640003887828666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паспортов готовности</c:v>
                </c:pt>
              </c:strCache>
            </c:strRef>
          </c:tx>
          <c:dLbls>
            <c:dLbl>
              <c:idx val="0"/>
              <c:layout>
                <c:manualLayout>
                  <c:x val="0.1082080872703412"/>
                  <c:y val="-5.70127952755905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379943388425974E-2"/>
                  <c:y val="-2.049309335999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143796283171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482588780046144E-2"/>
                  <c:y val="4.2287146053386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получили паспорт готовности</c:v>
                </c:pt>
                <c:pt idx="2">
                  <c:v>получили акт готовности после 15.11.2022</c:v>
                </c:pt>
                <c:pt idx="3">
                  <c:v>не получили акт готовности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771267146327113"/>
          <c:y val="0.18441862941154685"/>
          <c:w val="0.35338158300758338"/>
          <c:h val="0.7525552716364848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0.27397</cdr:x>
      <cdr:y>0.56944</cdr:y>
    </cdr:from>
    <cdr:to>
      <cdr:x>0.45127</cdr:x>
      <cdr:y>0.74581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2990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0.27397</cdr:x>
      <cdr:y>0.56944</cdr:y>
    </cdr:from>
    <cdr:to>
      <cdr:x>0.45127</cdr:x>
      <cdr:y>0.74581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2990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18FC5-8EE3-4D81-8E3B-2E38B6C6ACBA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9EF3C-7449-4CC2-B680-5046F505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9A06AA-2C6B-4BE3-9B75-B3DDAAC1E235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51280-C435-42A0-8CBA-76CBFC38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34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3A7D9-BB10-4F84-9191-66E63D4959FD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1F1B-636D-4C0E-9556-4A00AB4836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219E9-AA95-4D8E-A1D4-DC1A3D2AF1AE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3827-B749-46EC-A5E8-D169E06AF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410B0-515B-4106-842F-E40EB5AC8D27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5524A-21AE-4BE2-98DC-D28763ED0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647F5-75A1-44B5-9F55-32E53988C54E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0F97F-9A46-42F9-9BB3-76041D339C7D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61AF6-B038-4FF3-A856-EAA5F85E9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D311E-8C31-4514-A090-7EA025B400AE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35EE1-0C32-443F-9543-5F80C59330E0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460DE-7B97-4A7A-9310-B71A920FC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6DEF7-A2C9-42B1-8202-BAB57D5DC091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B382C-9A45-41AD-98D9-2BA7E51949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D4837-BB3B-480D-A029-30EECB1D7BF6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1F3F-8B0D-440D-9581-9F16D5C3AB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D949-1ADE-4443-8130-76E9493C75D4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CAB30-65C3-403B-8A27-ABDA242F7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73A0-52E2-4986-9027-A0ACD87EBF07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4FE80-5740-432D-8BAD-B40E55452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36FB59-873C-4E7E-92B5-45B8BDBD41D6}" type="datetime1">
              <a:rPr lang="ru-RU" smtClean="0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073C6B-4F47-4EA2-AB90-D23E1C874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416800" cy="3571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Итоги обобщения правоприменительной практики по осуществлению государственного энергетического надзора на территории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Ульяновской области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4FE80-5740-432D-8BAD-B40E55452351}" type="slidenum"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4" descr="Лого_фон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0860" b="10860"/>
          <a:stretch>
            <a:fillRect/>
          </a:stretch>
        </p:blipFill>
        <p:spPr>
          <a:xfrm>
            <a:off x="251520" y="332656"/>
            <a:ext cx="8640960" cy="2453407"/>
          </a:xfrm>
        </p:spPr>
      </p:pic>
    </p:spTree>
    <p:extLst>
      <p:ext uri="{BB962C8B-B14F-4D97-AF65-F5344CB8AC3E}">
        <p14:creationId xmlns:p14="http://schemas.microsoft.com/office/powerpoint/2010/main" val="38202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9199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укреплению платежной дисциплины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г. /1 кв. 2023 г.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8490777"/>
              </p:ext>
            </p:extLst>
          </p:nvPr>
        </p:nvGraphicFramePr>
        <p:xfrm>
          <a:off x="250825" y="2852936"/>
          <a:ext cx="864235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4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заявлений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штрафов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          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штрафов,           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кв. 2023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5574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муниципальных образований 2022-2023 гг.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199993"/>
            <a:ext cx="3312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неполучения паспортов готовности явились: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проведение режимно-наладочных испытаний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котельном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водоподготовительном оборудовании;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проведение организационно-технических мероприятий по продлению срока эксплуатации оборудования отработавшего свой расчетный ресурс;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у теплоснабжающих организаций должным образом подготовленного персонала.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84846496"/>
              </p:ext>
            </p:extLst>
          </p:nvPr>
        </p:nvGraphicFramePr>
        <p:xfrm>
          <a:off x="3680198" y="2226881"/>
          <a:ext cx="54638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67" y="373966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61496" y="3586054"/>
            <a:ext cx="2282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получили паспорт готовности, из них:</a:t>
            </a:r>
          </a:p>
        </p:txBody>
      </p:sp>
    </p:spTree>
    <p:extLst>
      <p:ext uri="{BB962C8B-B14F-4D97-AF65-F5344CB8AC3E}">
        <p14:creationId xmlns:p14="http://schemas.microsoft.com/office/powerpoint/2010/main" val="27439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5574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по готовности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отопительному периоду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гг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теплоснабжающими и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теплосетевыми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5652006"/>
            <a:ext cx="47572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восстановлена тепловая изоляция тепловых сетей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Барышского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находящихся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эксплуатационной ответственности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«Коммунальная служба»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erver500\Work\Общие\Переписка\Майорова\от Лукьяненко\фото озп\20220825_12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00" y="2348882"/>
            <a:ext cx="2409730" cy="3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500\Work\Общие\Переписка\Майорова\от Лукьяненко\фото озп\20220825_1202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/>
          <a:stretch/>
        </p:blipFill>
        <p:spPr bwMode="auto">
          <a:xfrm>
            <a:off x="3851920" y="2348882"/>
            <a:ext cx="2299754" cy="3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йорова\Desktop\Майорова\Майорова М.П\ОЗП 2019-2020\ФОТО\20190904_0956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/>
          <a:stretch/>
        </p:blipFill>
        <p:spPr bwMode="auto">
          <a:xfrm rot="5400000">
            <a:off x="355515" y="2820951"/>
            <a:ext cx="3212974" cy="22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7759" y="5662337"/>
            <a:ext cx="349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проведение технического диагностирования водоподготовительного оборудования в котельной,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принадлежащей ООО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Симбирскснабсервис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(г. Ульяновск)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0472"/>
            <a:ext cx="9144000" cy="61032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связанные с обеспечением безопасности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противоаварийной устойчивости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предприятий и объектов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8640959" cy="4785712"/>
          </a:xfrm>
        </p:spPr>
        <p:txBody>
          <a:bodyPr>
            <a:normAutofit fontScale="92500"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износа основных производственных фондов;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численного состава эксплуатационного персонала;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заключения договоров на проведение ремонтных, монтажных  работ с подрядными организациями, несвоевременное проведение конкурсных процедур;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 персонала подрядных организаций,  выполняющих работы на поднадзорных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программ ремонтов  оборудования,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и технического перевооружения,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негативно сказывается на уменьшении износа основных производственных фондов;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руководителей и специалистов,  большая текучесть кадров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440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2023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государственного энергетического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надзора за ГТС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640959" cy="4680520"/>
          </a:xfrm>
        </p:spPr>
        <p:txBody>
          <a:bodyPr>
            <a:normAutofit/>
          </a:bodyPr>
          <a:lstStyle/>
          <a:p>
            <a:pPr marL="0" indent="457200" algn="just"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Обеспечить выполнение плана проверок Управления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год.</a:t>
            </a:r>
          </a:p>
          <a:p>
            <a:pPr marL="0" indent="457200" algn="just"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Принять весь комплекс мер, направленных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нулевого уровня аварийности и травматизма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и ГТС.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Обеспечить исполнение программы профилактических мероприятий Ростехнадзора по направлению государственного энергетического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надзора за ГТС.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6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2334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22623"/>
            <a:ext cx="3250704" cy="3910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5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1943708" y="877314"/>
            <a:ext cx="5256584" cy="11177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Категорированные объекты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энергонадзора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0" y="32176"/>
            <a:ext cx="9144000" cy="1164575"/>
            <a:chOff x="0" y="289"/>
            <a:chExt cx="5760" cy="749"/>
          </a:xfrm>
        </p:grpSpPr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5087778" y="3222072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863405415"/>
              </p:ext>
            </p:extLst>
          </p:nvPr>
        </p:nvGraphicFramePr>
        <p:xfrm>
          <a:off x="-199272" y="1331878"/>
          <a:ext cx="5257728" cy="378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565506633"/>
              </p:ext>
            </p:extLst>
          </p:nvPr>
        </p:nvGraphicFramePr>
        <p:xfrm>
          <a:off x="2915816" y="2184313"/>
          <a:ext cx="6976464" cy="469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51580"/>
              </p:ext>
            </p:extLst>
          </p:nvPr>
        </p:nvGraphicFramePr>
        <p:xfrm>
          <a:off x="395536" y="1772816"/>
          <a:ext cx="8568952" cy="42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1943708" y="851923"/>
            <a:ext cx="5256584" cy="8164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опасности ГТС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0" y="32176"/>
            <a:ext cx="9144000" cy="1164575"/>
            <a:chOff x="0" y="289"/>
            <a:chExt cx="5760" cy="749"/>
          </a:xfrm>
        </p:grpSpPr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775867" y="6093296"/>
            <a:ext cx="5904656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класс опасности не присвоен 108 поднадзорным ГТС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 класс опасности не  присвоен 109 поднадзорным ГТС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196752"/>
            <a:ext cx="8229600" cy="466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46004"/>
              </p:ext>
            </p:extLst>
          </p:nvPr>
        </p:nvGraphicFramePr>
        <p:xfrm>
          <a:off x="107502" y="2924944"/>
          <a:ext cx="8928995" cy="2553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6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1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9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96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65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1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90170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надзора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проведенных обследований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Выявлено нарушений требований НТД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административных наказаний, наложенных по итогам  проверок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Общая сумма взысканных штрафов,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Вынесено предостережений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Произошло аварий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Несчастные случаи со смертельным исходом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692"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энергонадзор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5839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надзор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 ГТС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627,3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32221" y="2448743"/>
            <a:ext cx="5606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основных показателей надзорной деятельности за 2022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92652"/>
              </p:ext>
            </p:extLst>
          </p:nvPr>
        </p:nvGraphicFramePr>
        <p:xfrm>
          <a:off x="107502" y="2924944"/>
          <a:ext cx="8928995" cy="2559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4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23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90170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надзора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проведенных обследований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нарушений требований НТД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административных наказаний, наложенных по итогам  проверок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сумма взысканных штрафов,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Вынесено предостережений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Произошло аварий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Несчастные случаи со смертельным исходом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энергонадзор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692"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ГТС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07525" y="2448743"/>
            <a:ext cx="64559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основных показателей надзорной деятельности за 1 квартал 2023 г</a:t>
            </a:r>
            <a:r>
              <a:rPr lang="ru-RU" alt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36" y="1120205"/>
            <a:ext cx="8136904" cy="466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 в области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 ГТС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1478129"/>
              </p:ext>
            </p:extLst>
          </p:nvPr>
        </p:nvGraphicFramePr>
        <p:xfrm>
          <a:off x="971600" y="2060848"/>
          <a:ext cx="777686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052736"/>
            <a:ext cx="8229600" cy="466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ГТС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95890694"/>
              </p:ext>
            </p:extLst>
          </p:nvPr>
        </p:nvGraphicFramePr>
        <p:xfrm>
          <a:off x="251520" y="1412776"/>
          <a:ext cx="868579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3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в 2022 году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8640959" cy="417646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443 информационных письма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электроэнергетики, 545 писем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теплоэнергетики, 338 писем по объектам ГТС;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43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 о недопустимости нарушения обязательных требований и предложено принять меры по обеспечению соблюдения обязательных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консультирований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теплоснабжения;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безопасности ГТС. </a:t>
            </a:r>
          </a:p>
          <a:p>
            <a:pPr algn="just"/>
            <a:endParaRPr lang="ru-RU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в 1 квартале 2023 года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8640959" cy="417646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283 информационных письма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электроэнергетики, 131 письмо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теплоэнергетики, 386 писем по объектам ГТС;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 о недопустимости нарушения обязательных требований и предложено принять меры по обеспечению соблюдения обязательных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22 консультирования в сфере теплоснабжения,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 в области безопасности ГТС.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8987</TotalTime>
  <Words>567</Words>
  <Application>Microsoft Office PowerPoint</Application>
  <PresentationFormat>Экран (4:3)</PresentationFormat>
  <Paragraphs>154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Итоги обобщения правоприменительной практики по осуществлению государственного энергетического надзора на территории Ульяновской области за 2022 год</vt:lpstr>
      <vt:lpstr>Категорированные объекты энергонадзора</vt:lpstr>
      <vt:lpstr>Класс опасности ГТС</vt:lpstr>
      <vt:lpstr>Основные показатели надзорной деятельности</vt:lpstr>
      <vt:lpstr>Основные показатели надзорной деятельности</vt:lpstr>
      <vt:lpstr>Государственные услуги в области  безопасности  ГТС</vt:lpstr>
      <vt:lpstr>Бесхозяйные ГТС</vt:lpstr>
      <vt:lpstr>Профилактическая работа в 2022 году</vt:lpstr>
      <vt:lpstr>Профилактическая работа в 1 квартале 2023 года</vt:lpstr>
      <vt:lpstr>Работа по укреплению платежной дисциплины  в 2022 г. /1 кв. 2023 г.</vt:lpstr>
      <vt:lpstr>Оценка готовности муниципальных образований 2022-2023 гг.</vt:lpstr>
      <vt:lpstr>Нарушение требований по готовности  к отопительному периоду 2022-2023 гг. теплоснабжающими и теплосетевыми организациями</vt:lpstr>
      <vt:lpstr>Основные проблемы, связанные с обеспечением безопасности  и противоаварийной устойчивости поднадзорных предприятий и объектов</vt:lpstr>
      <vt:lpstr>Задачи на 2023 год в области государственного энергетического надзора и надзора за ГТС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 Денис Николаевич</dc:creator>
  <cp:lastModifiedBy>Майорова</cp:lastModifiedBy>
  <cp:revision>521</cp:revision>
  <cp:lastPrinted>2020-02-25T06:40:12Z</cp:lastPrinted>
  <dcterms:created xsi:type="dcterms:W3CDTF">2013-03-25T09:28:04Z</dcterms:created>
  <dcterms:modified xsi:type="dcterms:W3CDTF">2023-05-24T05:20:25Z</dcterms:modified>
</cp:coreProperties>
</file>